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6" r:id="rId2"/>
    <p:sldId id="258" r:id="rId3"/>
    <p:sldId id="260" r:id="rId4"/>
    <p:sldId id="282" r:id="rId5"/>
    <p:sldId id="286" r:id="rId6"/>
    <p:sldId id="267" r:id="rId7"/>
    <p:sldId id="311" r:id="rId8"/>
    <p:sldId id="268" r:id="rId9"/>
    <p:sldId id="272" r:id="rId10"/>
    <p:sldId id="278" r:id="rId11"/>
    <p:sldId id="284" r:id="rId12"/>
    <p:sldId id="273" r:id="rId13"/>
    <p:sldId id="269" r:id="rId14"/>
    <p:sldId id="288" r:id="rId15"/>
    <p:sldId id="270" r:id="rId16"/>
    <p:sldId id="318" r:id="rId17"/>
    <p:sldId id="274" r:id="rId18"/>
    <p:sldId id="285" r:id="rId19"/>
    <p:sldId id="289" r:id="rId20"/>
    <p:sldId id="291" r:id="rId21"/>
    <p:sldId id="292" r:id="rId22"/>
    <p:sldId id="287" r:id="rId23"/>
    <p:sldId id="293" r:id="rId24"/>
    <p:sldId id="280" r:id="rId25"/>
    <p:sldId id="294" r:id="rId26"/>
    <p:sldId id="296" r:id="rId27"/>
    <p:sldId id="297" r:id="rId28"/>
    <p:sldId id="299" r:id="rId29"/>
    <p:sldId id="300" r:id="rId30"/>
    <p:sldId id="281" r:id="rId31"/>
    <p:sldId id="306" r:id="rId32"/>
    <p:sldId id="307" r:id="rId33"/>
    <p:sldId id="302" r:id="rId34"/>
    <p:sldId id="304" r:id="rId35"/>
    <p:sldId id="305" r:id="rId36"/>
    <p:sldId id="308" r:id="rId37"/>
    <p:sldId id="309" r:id="rId38"/>
    <p:sldId id="310" r:id="rId39"/>
  </p:sldIdLst>
  <p:sldSz cx="9144000" cy="6858000" type="screen4x3"/>
  <p:notesSz cx="6858000" cy="9144000"/>
  <p:embeddedFontLst>
    <p:embeddedFont>
      <p:font typeface="ＭＳ Ｐゴシック" panose="020B0600070205080204" pitchFamily="34" charset="-128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750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5505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8258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1011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3757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6508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9257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2015" algn="l" defTabSz="1305505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607"/>
    <a:srgbClr val="BC2006"/>
    <a:srgbClr val="008C00"/>
    <a:srgbClr val="69B7CD"/>
    <a:srgbClr val="E95612"/>
    <a:srgbClr val="0066CC"/>
    <a:srgbClr val="DD4B08"/>
    <a:srgbClr val="CC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48" autoAdjust="0"/>
  </p:normalViewPr>
  <p:slideViewPr>
    <p:cSldViewPr>
      <p:cViewPr varScale="1">
        <p:scale>
          <a:sx n="59" d="100"/>
          <a:sy n="59" d="100"/>
        </p:scale>
        <p:origin x="163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96E7B-64BC-4B14-9FE3-9BDD35F0B566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B2B43-77EA-4659-99D2-D9864EEEF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459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97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85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6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70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 gateway</a:t>
            </a:r>
          </a:p>
          <a:p>
            <a:pPr marL="171450" indent="-171450">
              <a:buFontTx/>
              <a:buChar char="-"/>
            </a:pPr>
            <a:r>
              <a:rPr lang="en-US" dirty="0"/>
              <a:t>Insulates</a:t>
            </a:r>
            <a:r>
              <a:rPr lang="en-US" baseline="0" dirty="0"/>
              <a:t> the clients from how the application is partitioned into microservices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insulate the clients from the problem of determining the locations of service instances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Provides the optimal API for each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Reduces</a:t>
            </a:r>
            <a:r>
              <a:rPr lang="en-US" baseline="0" dirty="0"/>
              <a:t> the number of requests / roundtrips.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Backend for front 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40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63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9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4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7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Easier to scale</a:t>
            </a:r>
            <a:r>
              <a:rPr lang="en-US" baseline="0" dirty="0"/>
              <a:t> / recover from failure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3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4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B2B43-77EA-4659-99D2-D9864EEEF8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8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2552102"/>
            <a:ext cx="9144000" cy="2219218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rtlCol="0" anchor="ctr">
            <a:normAutofit/>
          </a:bodyPr>
          <a:lstStyle/>
          <a:p>
            <a:pPr algn="ctr" defTabSz="408194"/>
            <a:endParaRPr lang="en-US" sz="1625" dirty="0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78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rtlCol="0" anchor="ctr"/>
          <a:lstStyle/>
          <a:p>
            <a:pPr algn="ctr" defTabSz="408194"/>
            <a:endParaRPr lang="en-US" sz="1625" dirty="0">
              <a:solidFill>
                <a:prstClr val="white"/>
              </a:solidFill>
            </a:endParaRPr>
          </a:p>
        </p:txBody>
      </p:sp>
      <p:pic>
        <p:nvPicPr>
          <p:cNvPr id="13" name="Picture 12" descr="PATH_perspect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2552102"/>
            <a:ext cx="9144000" cy="2219218"/>
          </a:xfrm>
          <a:prstGeom prst="rect">
            <a:avLst/>
          </a:prstGeom>
          <a:solidFill>
            <a:srgbClr val="FFFFFF">
              <a:alpha val="74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rtlCol="0" anchor="ctr">
            <a:normAutofit/>
          </a:bodyPr>
          <a:lstStyle/>
          <a:p>
            <a:pPr algn="ctr" defTabSz="408194"/>
            <a:endParaRPr lang="en-US" sz="1625" dirty="0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9102" y="6259288"/>
            <a:ext cx="1923143" cy="214162"/>
          </a:xfrm>
          <a:prstGeom prst="rect">
            <a:avLst/>
          </a:prstGeom>
          <a:noFill/>
        </p:spPr>
        <p:txBody>
          <a:bodyPr wrap="square" lIns="81639" tIns="40819" rIns="81639" bIns="40819" rtlCol="0">
            <a:spAutoFit/>
          </a:bodyPr>
          <a:lstStyle/>
          <a:p>
            <a:pPr defTabSz="408194"/>
            <a:r>
              <a:rPr lang="en-US" sz="813" dirty="0">
                <a:solidFill>
                  <a:prstClr val="white"/>
                </a:solidFill>
                <a:ea typeface="ＭＳ Ｐゴシック" charset="-128"/>
                <a:cs typeface="Arial"/>
              </a:rPr>
              <a:t>© 2018 Cognizant </a:t>
            </a:r>
          </a:p>
        </p:txBody>
      </p:sp>
      <p:pic>
        <p:nvPicPr>
          <p:cNvPr id="20" name="Picture 19" descr="Cognizant_LOGO_white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35" y="334564"/>
            <a:ext cx="2262248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2" y="2904080"/>
            <a:ext cx="8284633" cy="429229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>
            <a:lvl1pPr marL="0" indent="0">
              <a:buNone/>
              <a:defRPr sz="1625">
                <a:solidFill>
                  <a:schemeClr val="tx2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2" y="3346211"/>
            <a:ext cx="8284633" cy="574326"/>
          </a:xfrm>
          <a:prstGeom prst="rect">
            <a:avLst/>
          </a:prstGeom>
        </p:spPr>
        <p:txBody>
          <a:bodyPr wrap="square" lIns="130622" tIns="65311" rIns="130622" bIns="65311">
            <a:spAutoFit/>
          </a:bodyPr>
          <a:lstStyle>
            <a:lvl1pPr marL="0" indent="0">
              <a:lnSpc>
                <a:spcPct val="100000"/>
              </a:lnSpc>
              <a:buNone/>
              <a:defRPr sz="2875" baseline="0">
                <a:solidFill>
                  <a:srgbClr val="0099CC"/>
                </a:solidFill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2" y="3936348"/>
            <a:ext cx="8284633" cy="446088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>
            <a:lvl1pPr marL="0" indent="0">
              <a:buNone/>
              <a:defRPr sz="1625" baseline="0">
                <a:solidFill>
                  <a:srgbClr val="4F4F4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2" name="AutoShape 2" descr="Image result for ACI logo"/>
          <p:cNvSpPr>
            <a:spLocks noChangeAspect="1" noChangeArrowheads="1"/>
          </p:cNvSpPr>
          <p:nvPr/>
        </p:nvSpPr>
        <p:spPr bwMode="auto">
          <a:xfrm>
            <a:off x="155575" y="-563563"/>
            <a:ext cx="1181100" cy="118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639" tIns="40819" rIns="81639" bIns="40819" numCol="1" anchor="t" anchorCtr="0" compatLnSpc="1">
            <a:prstTxWarp prst="textNoShape">
              <a:avLst/>
            </a:prstTxWarp>
          </a:bodyPr>
          <a:lstStyle/>
          <a:p>
            <a:pPr defTabSz="816388"/>
            <a:endParaRPr lang="en-US" sz="1625" dirty="0">
              <a:solidFill>
                <a:srgbClr val="50B3C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877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itle 4x3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83543"/>
            <a:ext cx="9144000" cy="2177144"/>
          </a:xfrm>
          <a:prstGeom prst="rect">
            <a:avLst/>
          </a:prstGeom>
          <a:solidFill>
            <a:schemeClr val="tx2">
              <a:alpha val="8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rtlCol="0" anchor="ctr">
            <a:normAutofit/>
          </a:bodyPr>
          <a:lstStyle/>
          <a:p>
            <a:pPr algn="ctr" defTabSz="408194"/>
            <a:endParaRPr lang="en-US" sz="1625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9102" y="6259288"/>
            <a:ext cx="1923143" cy="214162"/>
          </a:xfrm>
          <a:prstGeom prst="rect">
            <a:avLst/>
          </a:prstGeom>
          <a:noFill/>
        </p:spPr>
        <p:txBody>
          <a:bodyPr wrap="square" lIns="81639" tIns="40819" rIns="81639" bIns="40819" rtlCol="0">
            <a:spAutoFit/>
          </a:bodyPr>
          <a:lstStyle/>
          <a:p>
            <a:pPr defTabSz="408194"/>
            <a:r>
              <a:rPr lang="en-US" sz="813" dirty="0">
                <a:solidFill>
                  <a:prstClr val="white"/>
                </a:solidFill>
                <a:ea typeface="ＭＳ Ｐゴシック" charset="-128"/>
                <a:cs typeface="Arial"/>
              </a:rPr>
              <a:t>© 2018 Cognizant </a:t>
            </a:r>
          </a:p>
        </p:txBody>
      </p:sp>
      <p:pic>
        <p:nvPicPr>
          <p:cNvPr id="10" name="Picture 9" descr="Cognizant_LOGO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01" y="337320"/>
            <a:ext cx="2657696" cy="805680"/>
          </a:xfrm>
          <a:prstGeom prst="rect">
            <a:avLst/>
          </a:prstGeom>
        </p:spPr>
      </p:pic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2" y="2683938"/>
            <a:ext cx="8284633" cy="429229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>
            <a:lvl1pPr marL="0" indent="0">
              <a:buNone/>
              <a:defRPr sz="1625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2" y="3126068"/>
            <a:ext cx="8284633" cy="1016755"/>
          </a:xfrm>
          <a:prstGeom prst="rect">
            <a:avLst/>
          </a:prstGeom>
        </p:spPr>
        <p:txBody>
          <a:bodyPr wrap="square" lIns="130622" tIns="65311" rIns="130622" bIns="65311">
            <a:spAutoFit/>
          </a:bodyPr>
          <a:lstStyle>
            <a:lvl1pPr marL="0" indent="0">
              <a:lnSpc>
                <a:spcPct val="100000"/>
              </a:lnSpc>
              <a:buNone/>
              <a:defRPr sz="2875" baseline="0">
                <a:solidFill>
                  <a:srgbClr val="0099CC"/>
                </a:solidFill>
              </a:defRPr>
            </a:lvl1pPr>
            <a:lvl2pPr marL="408194" indent="0">
              <a:buNone/>
              <a:defRPr/>
            </a:lvl2pPr>
            <a:lvl3pPr marL="816388" indent="0">
              <a:buNone/>
              <a:defRPr/>
            </a:lvl3pPr>
            <a:lvl4pPr marL="1224582" indent="0">
              <a:buNone/>
              <a:defRPr/>
            </a:lvl4pPr>
            <a:lvl5pPr marL="1632776" indent="0">
              <a:buNone/>
              <a:defRPr/>
            </a:lvl5pPr>
          </a:lstStyle>
          <a:p>
            <a:pPr lvl="0"/>
            <a:r>
              <a:rPr lang="en-US" dirty="0"/>
              <a:t>PRESENTATION TITLE GOES HERE. USE THIS SLIDE FOR 2 LINE TITLES.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419102" y="4207292"/>
            <a:ext cx="8284633" cy="446088"/>
          </a:xfrm>
          <a:prstGeom prst="rect">
            <a:avLst/>
          </a:prstGeom>
        </p:spPr>
        <p:txBody>
          <a:bodyPr lIns="130622" tIns="65311" rIns="130622" bIns="65311">
            <a:normAutofit/>
          </a:bodyPr>
          <a:lstStyle>
            <a:lvl1pPr marL="0" indent="0">
              <a:buNone/>
              <a:defRPr sz="1625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Speaker Name / Title</a:t>
            </a:r>
          </a:p>
        </p:txBody>
      </p:sp>
      <p:sp>
        <p:nvSpPr>
          <p:cNvPr id="2" name="AutoShape 2" descr="Image result for caresourc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1639" tIns="40819" rIns="81639" bIns="40819" numCol="1" anchor="t" anchorCtr="0" compatLnSpc="1">
            <a:prstTxWarp prst="textNoShape">
              <a:avLst/>
            </a:prstTxWarp>
          </a:bodyPr>
          <a:lstStyle/>
          <a:p>
            <a:pPr defTabSz="816388"/>
            <a:endParaRPr lang="en-US" sz="1625" dirty="0">
              <a:solidFill>
                <a:srgbClr val="50B3CF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584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ith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300" y="46502"/>
            <a:ext cx="8458638" cy="607258"/>
          </a:xfrm>
        </p:spPr>
        <p:txBody>
          <a:bodyPr/>
          <a:lstStyle/>
          <a:p>
            <a:r>
              <a:rPr lang="en-US" dirty="0"/>
              <a:t>Header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62761" y="580251"/>
            <a:ext cx="8509313" cy="0"/>
          </a:xfrm>
          <a:prstGeom prst="line">
            <a:avLst/>
          </a:prstGeom>
          <a:ln w="6350" cmpd="sng">
            <a:gradFill flip="none" rotWithShape="1">
              <a:gsLst>
                <a:gs pos="0">
                  <a:srgbClr val="0099FF"/>
                </a:gs>
                <a:gs pos="100000">
                  <a:srgbClr val="008000"/>
                </a:gs>
              </a:gsLst>
              <a:lin ang="0" scaled="1"/>
              <a:tileRect/>
            </a:gradFill>
            <a:beve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79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92">
          <p15:clr>
            <a:srgbClr val="FBAE40"/>
          </p15:clr>
        </p15:guide>
        <p15:guide id="2" pos="46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ep Challenging w/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40819" rIns="81639" bIns="40819" rtlCol="0" anchor="ctr"/>
          <a:lstStyle/>
          <a:p>
            <a:pPr algn="ctr"/>
            <a:endParaRPr lang="en-US" sz="1016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27203" y="3629156"/>
            <a:ext cx="3616147" cy="607258"/>
          </a:xfrm>
        </p:spPr>
        <p:txBody>
          <a:bodyPr>
            <a:normAutofit/>
          </a:bodyPr>
          <a:lstStyle>
            <a:lvl1pPr>
              <a:defRPr sz="3563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27650" y="4427539"/>
            <a:ext cx="3633788" cy="1924051"/>
          </a:xfrm>
          <a:prstGeom prst="rect">
            <a:avLst/>
          </a:prstGeom>
        </p:spPr>
        <p:txBody>
          <a:bodyPr vert="horz" lIns="130622" tIns="65311" rIns="130622" bIns="65311">
            <a:normAutofit/>
          </a:bodyPr>
          <a:lstStyle>
            <a:lvl1pPr marL="0" indent="0">
              <a:buNone/>
              <a:defRPr sz="2125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08194" indent="0">
              <a:buNone/>
              <a:defRPr>
                <a:solidFill>
                  <a:srgbClr val="141414"/>
                </a:solidFill>
              </a:defRPr>
            </a:lvl2pPr>
            <a:lvl3pPr marL="816388" indent="0">
              <a:buNone/>
              <a:defRPr>
                <a:solidFill>
                  <a:srgbClr val="141414"/>
                </a:solidFill>
              </a:defRPr>
            </a:lvl3pPr>
            <a:lvl4pPr marL="1224582" indent="0">
              <a:buNone/>
              <a:defRPr>
                <a:solidFill>
                  <a:srgbClr val="141414"/>
                </a:solidFill>
              </a:defRPr>
            </a:lvl4pPr>
            <a:lvl5pPr marL="1632776" indent="0">
              <a:buNone/>
              <a:defRPr>
                <a:solidFill>
                  <a:srgbClr val="141414"/>
                </a:solidFill>
              </a:defRPr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Email</a:t>
            </a:r>
          </a:p>
        </p:txBody>
      </p:sp>
      <p:pic>
        <p:nvPicPr>
          <p:cNvPr id="10" name="Picture 9" descr="Cognizant_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937" y="337323"/>
            <a:ext cx="2258154" cy="684558"/>
          </a:xfrm>
          <a:prstGeom prst="rect">
            <a:avLst/>
          </a:prstGeom>
        </p:spPr>
      </p:pic>
      <p:pic>
        <p:nvPicPr>
          <p:cNvPr id="12" name="Picture 11" descr="4x3-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35" r="70551"/>
          <a:stretch/>
        </p:blipFill>
        <p:spPr>
          <a:xfrm>
            <a:off x="0" y="3198245"/>
            <a:ext cx="2692784" cy="3659756"/>
          </a:xfrm>
          <a:prstGeom prst="rect">
            <a:avLst/>
          </a:prstGeom>
        </p:spPr>
      </p:pic>
      <p:pic>
        <p:nvPicPr>
          <p:cNvPr id="13" name="Picture 12" descr="4x3-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0" t="43206" r="-2877"/>
          <a:stretch/>
        </p:blipFill>
        <p:spPr>
          <a:xfrm>
            <a:off x="2681026" y="2963078"/>
            <a:ext cx="6726081" cy="3894920"/>
          </a:xfrm>
          <a:prstGeom prst="rect">
            <a:avLst/>
          </a:prstGeom>
        </p:spPr>
      </p:pic>
      <p:pic>
        <p:nvPicPr>
          <p:cNvPr id="14" name="Picture 13" descr="4x3-0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4" t="25546" b="56623"/>
          <a:stretch/>
        </p:blipFill>
        <p:spPr>
          <a:xfrm>
            <a:off x="2728060" y="1751979"/>
            <a:ext cx="6415940" cy="122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C652C-E2CF-41E3-94E5-4DEFBC408DB9}" type="datetimeFigureOut">
              <a:rPr lang="en-US" smtClean="0"/>
              <a:t>8/1/2019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3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0" y="6319004"/>
            <a:ext cx="9144000" cy="548068"/>
            <a:chOff x="0" y="6319004"/>
            <a:chExt cx="9160968" cy="548068"/>
          </a:xfrm>
        </p:grpSpPr>
        <p:sp>
          <p:nvSpPr>
            <p:cNvPr id="27" name="Rectangle 26"/>
            <p:cNvSpPr/>
            <p:nvPr/>
          </p:nvSpPr>
          <p:spPr>
            <a:xfrm>
              <a:off x="0" y="6319004"/>
              <a:ext cx="9160968" cy="548068"/>
            </a:xfrm>
            <a:prstGeom prst="rect">
              <a:avLst/>
            </a:prstGeom>
            <a:gradFill flip="none" rotWithShape="1">
              <a:gsLst>
                <a:gs pos="24000">
                  <a:sysClr val="windowText" lastClr="000000">
                    <a:lumMod val="85000"/>
                    <a:lumOff val="15000"/>
                  </a:sysClr>
                </a:gs>
                <a:gs pos="100000">
                  <a:sysClr val="windowText" lastClr="000000">
                    <a:lumMod val="75000"/>
                    <a:lumOff val="25000"/>
                  </a:sysClr>
                </a:gs>
              </a:gsLst>
              <a:lin ang="16200000" scaled="0"/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816388">
                <a:defRPr/>
              </a:pPr>
              <a:endParaRPr lang="en-US" sz="1625" kern="0" dirty="0">
                <a:solidFill>
                  <a:sysClr val="window" lastClr="FFFFFF"/>
                </a:solidFill>
                <a:latin typeface="Calibri"/>
                <a:ea typeface="ＭＳ Ｐゴシック" charset="-128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1274" y="6476195"/>
              <a:ext cx="1923143" cy="217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16388">
                <a:defRPr/>
              </a:pPr>
              <a:r>
                <a:rPr lang="en-US" sz="813" kern="0" dirty="0">
                  <a:solidFill>
                    <a:sysClr val="window" lastClr="FFFFFF"/>
                  </a:solidFill>
                  <a:ea typeface="ＭＳ Ｐゴシック" charset="-128"/>
                  <a:cs typeface="Arial"/>
                </a:rPr>
                <a:t>© 2017 Cognizant 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01986" y="6462581"/>
              <a:ext cx="0" cy="276195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7090" y="6375970"/>
            <a:ext cx="440354" cy="433958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938">
                <a:solidFill>
                  <a:schemeClr val="bg1"/>
                </a:solidFill>
              </a:defRPr>
            </a:lvl1pPr>
          </a:lstStyle>
          <a:p>
            <a:fld id="{0D1F7866-BAB0-404C-B80A-0A091DECADAC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Title Placeholder 32"/>
          <p:cNvSpPr>
            <a:spLocks noGrp="1"/>
          </p:cNvSpPr>
          <p:nvPr>
            <p:ph type="title"/>
          </p:nvPr>
        </p:nvSpPr>
        <p:spPr>
          <a:xfrm>
            <a:off x="304365" y="330262"/>
            <a:ext cx="8382437" cy="607258"/>
          </a:xfrm>
          <a:prstGeom prst="rect">
            <a:avLst/>
          </a:prstGeom>
        </p:spPr>
        <p:txBody>
          <a:bodyPr vert="horz" lIns="130622" tIns="65311" rIns="130622" bIns="65311" rtlCol="0" anchor="t">
            <a:normAutofit/>
          </a:bodyPr>
          <a:lstStyle/>
          <a:p>
            <a:r>
              <a:rPr lang="en-US" dirty="0"/>
              <a:t>Header text</a:t>
            </a:r>
          </a:p>
        </p:txBody>
      </p:sp>
      <p:pic>
        <p:nvPicPr>
          <p:cNvPr id="2" name="Picture 1" descr="Cognizant_LOGO_white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2" y="6400801"/>
            <a:ext cx="1295399" cy="3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83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408194" rtl="0" eaLnBrk="1" latinLnBrk="0" hangingPunct="1">
        <a:spcBef>
          <a:spcPct val="0"/>
        </a:spcBef>
        <a:buNone/>
        <a:defRPr sz="2000" kern="1200">
          <a:solidFill>
            <a:srgbClr val="0099CC"/>
          </a:solidFill>
          <a:latin typeface="+mj-lt"/>
          <a:ea typeface="+mj-ea"/>
          <a:cs typeface="+mj-cs"/>
        </a:defRPr>
      </a:lvl1pPr>
    </p:titleStyle>
    <p:bodyStyle>
      <a:lvl1pPr marL="306146" indent="-306146" algn="l" defTabSz="408194" rtl="0" eaLnBrk="1" latinLnBrk="0" hangingPunct="1">
        <a:spcBef>
          <a:spcPct val="20000"/>
        </a:spcBef>
        <a:buFont typeface="Arial"/>
        <a:buChar char="•"/>
        <a:defRPr sz="2875" kern="1200">
          <a:solidFill>
            <a:schemeClr val="tx1"/>
          </a:solidFill>
          <a:latin typeface="+mn-lt"/>
          <a:ea typeface="+mn-ea"/>
          <a:cs typeface="+mn-cs"/>
        </a:defRPr>
      </a:lvl1pPr>
      <a:lvl2pPr marL="663315" indent="-255121" algn="l" defTabSz="408194" rtl="0" eaLnBrk="1" latinLnBrk="0" hangingPunct="1">
        <a:spcBef>
          <a:spcPct val="20000"/>
        </a:spcBef>
        <a:buFont typeface="Arial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20485" indent="-204097" algn="l" defTabSz="408194" rtl="0" eaLnBrk="1" latinLnBrk="0" hangingPunct="1">
        <a:spcBef>
          <a:spcPct val="20000"/>
        </a:spcBef>
        <a:buFont typeface="Arial"/>
        <a:buChar char="•"/>
        <a:defRPr sz="2125" kern="1200">
          <a:solidFill>
            <a:schemeClr val="tx1"/>
          </a:solidFill>
          <a:latin typeface="+mn-lt"/>
          <a:ea typeface="+mn-ea"/>
          <a:cs typeface="+mn-cs"/>
        </a:defRPr>
      </a:lvl3pPr>
      <a:lvl4pPr marL="1428679" indent="-204097" algn="l" defTabSz="408194" rtl="0" eaLnBrk="1" latinLnBrk="0" hangingPunct="1">
        <a:spcBef>
          <a:spcPct val="20000"/>
        </a:spcBef>
        <a:buFont typeface="Arial"/>
        <a:buChar char="–"/>
        <a:defRPr sz="1813" kern="1200">
          <a:solidFill>
            <a:schemeClr val="tx1"/>
          </a:solidFill>
          <a:latin typeface="+mn-lt"/>
          <a:ea typeface="+mn-ea"/>
          <a:cs typeface="+mn-cs"/>
        </a:defRPr>
      </a:lvl4pPr>
      <a:lvl5pPr marL="1836873" indent="-204097" algn="l" defTabSz="408194" rtl="0" eaLnBrk="1" latinLnBrk="0" hangingPunct="1">
        <a:spcBef>
          <a:spcPct val="20000"/>
        </a:spcBef>
        <a:buFont typeface="Arial"/>
        <a:buChar char="»"/>
        <a:defRPr sz="1813" kern="1200">
          <a:solidFill>
            <a:schemeClr val="tx1"/>
          </a:solidFill>
          <a:latin typeface="+mn-lt"/>
          <a:ea typeface="+mn-ea"/>
          <a:cs typeface="+mn-cs"/>
        </a:defRPr>
      </a:lvl5pPr>
      <a:lvl6pPr marL="2245066" indent="-204097" algn="l" defTabSz="408194" rtl="0" eaLnBrk="1" latinLnBrk="0" hangingPunct="1">
        <a:spcBef>
          <a:spcPct val="20000"/>
        </a:spcBef>
        <a:buFont typeface="Arial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6pPr>
      <a:lvl7pPr marL="2653260" indent="-204097" algn="l" defTabSz="408194" rtl="0" eaLnBrk="1" latinLnBrk="0" hangingPunct="1">
        <a:spcBef>
          <a:spcPct val="20000"/>
        </a:spcBef>
        <a:buFont typeface="Arial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7pPr>
      <a:lvl8pPr marL="3061454" indent="-204097" algn="l" defTabSz="408194" rtl="0" eaLnBrk="1" latinLnBrk="0" hangingPunct="1">
        <a:spcBef>
          <a:spcPct val="20000"/>
        </a:spcBef>
        <a:buFont typeface="Arial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8pPr>
      <a:lvl9pPr marL="3469648" indent="-204097" algn="l" defTabSz="408194" rtl="0" eaLnBrk="1" latinLnBrk="0" hangingPunct="1">
        <a:spcBef>
          <a:spcPct val="20000"/>
        </a:spcBef>
        <a:buFont typeface="Arial"/>
        <a:buChar char="•"/>
        <a:defRPr sz="18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08194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16388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24582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32776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40969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49163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57357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265551" algn="l" defTabSz="408194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jpe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5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31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3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3.png"/><Relationship Id="rId7" Type="http://schemas.openxmlformats.org/officeDocument/2006/relationships/image" Target="../media/image31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11" Type="http://schemas.openxmlformats.org/officeDocument/2006/relationships/image" Target="../media/image76.png"/><Relationship Id="rId5" Type="http://schemas.openxmlformats.org/officeDocument/2006/relationships/image" Target="../media/image30.png"/><Relationship Id="rId10" Type="http://schemas.openxmlformats.org/officeDocument/2006/relationships/image" Target="../media/image75.pn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Introduction to </a:t>
            </a:r>
            <a:r>
              <a:rPr lang="fr-FR" dirty="0" err="1"/>
              <a:t>microservices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Ramgonda Desai</a:t>
            </a:r>
            <a:endParaRPr lang="en-US" dirty="0"/>
          </a:p>
        </p:txBody>
      </p:sp>
      <p:sp>
        <p:nvSpPr>
          <p:cNvPr id="4" name="AutoShape 2" descr="Résultat de recherche d'images pour &quot;Cern logo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0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modularity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020386" y="1340768"/>
            <a:ext cx="5722901" cy="3482479"/>
            <a:chOff x="2020386" y="1875503"/>
            <a:chExt cx="5722901" cy="3482479"/>
          </a:xfrm>
        </p:grpSpPr>
        <p:sp>
          <p:nvSpPr>
            <p:cNvPr id="36" name="TextBox 12"/>
            <p:cNvSpPr txBox="1"/>
            <p:nvPr/>
          </p:nvSpPr>
          <p:spPr>
            <a:xfrm>
              <a:off x="2627784" y="1875503"/>
              <a:ext cx="5115503" cy="3231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laire Hand" panose="02000506040000020004" pitchFamily="50" charset="0"/>
                </a:rPr>
                <a:t>ModeLled around business capability</a:t>
              </a:r>
            </a:p>
            <a:p>
              <a:pPr marL="800100" lvl="1" indent="-342900">
                <a:buFontTx/>
                <a:buChar char="-"/>
              </a:pPr>
              <a:r>
                <a:rPr lang="en-US" dirty="0">
                  <a:latin typeface="Claire Hand" panose="02000506040000020004" pitchFamily="50" charset="0"/>
                </a:rPr>
                <a:t>Single responsibility</a:t>
              </a:r>
            </a:p>
            <a:p>
              <a:pPr marL="800100" lvl="1" indent="-342900">
                <a:buFontTx/>
                <a:buChar char="-"/>
              </a:pPr>
              <a:r>
                <a:rPr lang="en-US" dirty="0">
                  <a:latin typeface="Claire Hand" panose="02000506040000020004" pitchFamily="50" charset="0"/>
                </a:rPr>
                <a:t>Single data domain </a:t>
              </a:r>
            </a:p>
            <a:p>
              <a:endParaRPr lang="en-US" sz="2400" dirty="0">
                <a:latin typeface="Claire Hand" panose="02000506040000020004" pitchFamily="50" charset="0"/>
              </a:endParaRPr>
            </a:p>
            <a:p>
              <a:r>
                <a:rPr lang="en-US" sz="2400" dirty="0">
                  <a:latin typeface="Claire Hand" panose="02000506040000020004" pitchFamily="50" charset="0"/>
                </a:rPr>
                <a:t>Separation of concerns </a:t>
              </a:r>
            </a:p>
            <a:p>
              <a:endParaRPr lang="en-US" sz="2400" dirty="0">
                <a:latin typeface="Claire Hand" panose="02000506040000020004" pitchFamily="50" charset="0"/>
              </a:endParaRPr>
            </a:p>
            <a:p>
              <a:r>
                <a:rPr lang="en-US" sz="2400" dirty="0">
                  <a:latin typeface="Claire Hand" panose="02000506040000020004" pitchFamily="50" charset="0"/>
                </a:rPr>
                <a:t>Low coupling</a:t>
              </a:r>
            </a:p>
            <a:p>
              <a:endParaRPr lang="en-US" sz="2400" dirty="0">
                <a:latin typeface="Claire Hand" panose="02000506040000020004" pitchFamily="50" charset="0"/>
              </a:endParaRPr>
            </a:p>
            <a:p>
              <a:r>
                <a:rPr lang="en-US" sz="2400" dirty="0">
                  <a:latin typeface="Claire Hand" panose="02000506040000020004" pitchFamily="50" charset="0"/>
                </a:rPr>
                <a:t>Understandable by a person</a:t>
              </a: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020386" y="2060848"/>
              <a:ext cx="375721" cy="3297134"/>
              <a:chOff x="2046368" y="2060848"/>
              <a:chExt cx="375721" cy="3297134"/>
            </a:xfrm>
          </p:grpSpPr>
          <p:pic>
            <p:nvPicPr>
              <p:cNvPr id="38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439" y="2060848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7439" y="3359398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368" y="4077072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6368" y="4856332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5221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98" y="5005439"/>
            <a:ext cx="1224136" cy="67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60" y="3127045"/>
            <a:ext cx="1166023" cy="89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942" y="1474610"/>
            <a:ext cx="1681628" cy="1162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0533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856762" y="1235535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1912726" y="2943217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376824" y="1237312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6436738" y="2918641"/>
            <a:ext cx="313176" cy="335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331640" y="1412776"/>
            <a:ext cx="1374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laire Hand" panose="02000506040000020004" pitchFamily="50" charset="0"/>
              </a:rPr>
              <a:t>UI - team</a:t>
            </a:r>
            <a:endParaRPr lang="en-US" sz="32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03648" y="4875953"/>
            <a:ext cx="1544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 - team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52907" y="24115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786916" y="20422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0381" y="21055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22500" y="57959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275439" y="374923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72138" y="374923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1335" y="549628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laire Hand" panose="02000506040000020004" pitchFamily="50" charset="0"/>
              </a:rPr>
              <a:t>dba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laire Hand" panose="02000506040000020004" pitchFamily="50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00192" y="399577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laire Hand" panose="02000506040000020004" pitchFamily="50" charset="0"/>
              </a:rPr>
              <a:t>SERVER</a:t>
            </a:r>
            <a:endParaRPr lang="en-US" sz="24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38520" y="54962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laire Hand" panose="02000506040000020004" pitchFamily="50" charset="0"/>
              </a:rPr>
              <a:t>UI</a:t>
            </a:r>
            <a:endParaRPr lang="en-US" sz="2400" dirty="0">
              <a:solidFill>
                <a:srgbClr val="FF0000"/>
              </a:solidFill>
              <a:latin typeface="Claire Hand" panose="02000506040000020004" pitchFamily="50" charset="0"/>
            </a:endParaRPr>
          </a:p>
        </p:txBody>
      </p:sp>
      <p:pic>
        <p:nvPicPr>
          <p:cNvPr id="72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32" y="2016870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045" y="1858930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6" y="1813422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978" y="55016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691" y="53436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81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115616" y="3140968"/>
            <a:ext cx="2019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Claire Hand" panose="02000506040000020004" pitchFamily="50" charset="0"/>
              </a:rPr>
              <a:t>SERVER - team</a:t>
            </a:r>
            <a:endParaRPr lang="en-US" sz="3200" dirty="0">
              <a:solidFill>
                <a:srgbClr val="00B0F0"/>
              </a:solidFill>
              <a:latin typeface="Claire Hand" panose="02000506040000020004" pitchFamily="50" charset="0"/>
            </a:endParaRPr>
          </a:p>
        </p:txBody>
      </p:sp>
      <p:pic>
        <p:nvPicPr>
          <p:cNvPr id="53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302" y="3701422"/>
            <a:ext cx="960221" cy="66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015" y="3543482"/>
            <a:ext cx="656819" cy="50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8" descr="C:\Users\Samuel\Google Drive\Dubna\Sans titre - 30 (2)-accout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76" y="3497974"/>
            <a:ext cx="897716" cy="49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195990" y="986407"/>
            <a:ext cx="262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A product not a project</a:t>
            </a:r>
          </a:p>
        </p:txBody>
      </p:sp>
      <p:sp>
        <p:nvSpPr>
          <p:cNvPr id="48" name="TextBox 7"/>
          <p:cNvSpPr txBox="1"/>
          <p:nvPr/>
        </p:nvSpPr>
        <p:spPr>
          <a:xfrm>
            <a:off x="1443530" y="6341258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Claire Hand" panose="02000506040000020004" pitchFamily="50" charset="0"/>
              </a:rPr>
              <a:t>monolith</a:t>
            </a:r>
            <a:endParaRPr lang="en-US" sz="2000" dirty="0"/>
          </a:p>
        </p:txBody>
      </p:sp>
      <p:sp>
        <p:nvSpPr>
          <p:cNvPr id="56" name="TextBox 7"/>
          <p:cNvSpPr txBox="1"/>
          <p:nvPr/>
        </p:nvSpPr>
        <p:spPr>
          <a:xfrm>
            <a:off x="5979644" y="6272899"/>
            <a:ext cx="1744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>
                <a:latin typeface="Claire Hand" panose="02000506040000020004" pitchFamily="50" charset="0"/>
              </a:rPr>
              <a:t>microservices</a:t>
            </a: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Modularity (TEAM</a:t>
            </a:r>
            <a:r>
              <a:rPr lang="en-US" dirty="0" smtClean="0">
                <a:latin typeface="Claire Hand" panose="02000506040000020004" pitchFamily="50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79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3062382" y="2573475"/>
            <a:ext cx="4128221" cy="2898032"/>
            <a:chOff x="227754" y="1563437"/>
            <a:chExt cx="4128221" cy="28980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583" y="2517215"/>
              <a:ext cx="2475443" cy="194425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54" y="1563437"/>
              <a:ext cx="1108923" cy="9106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3807" y="1684813"/>
              <a:ext cx="1512168" cy="956954"/>
            </a:xfrm>
            <a:prstGeom prst="rect">
              <a:avLst/>
            </a:prstGeom>
          </p:spPr>
        </p:pic>
        <p:pic>
          <p:nvPicPr>
            <p:cNvPr id="18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1" y="1812000"/>
              <a:ext cx="1085996" cy="761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628800"/>
              <a:ext cx="912282" cy="701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autonomous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9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C:\Users\Samuel\Google Drive\Dubna\Sans titre - 2 (1)BOX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77072"/>
            <a:ext cx="1829197" cy="124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16225" y="1220405"/>
            <a:ext cx="7779794" cy="4442689"/>
            <a:chOff x="867142" y="1583066"/>
            <a:chExt cx="7779794" cy="4442689"/>
          </a:xfrm>
        </p:grpSpPr>
        <p:pic>
          <p:nvPicPr>
            <p:cNvPr id="12" name="Picture 3" descr="C:\Users\Samuel\Google Drive\Dubna\Sans titre - 28 (3) lin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592" y="1583066"/>
              <a:ext cx="415312" cy="444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 descr="C:\Users\Samuel\Google Drive\Dubna\Sans titre - 2 (1)BOX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142" y="2060848"/>
              <a:ext cx="1829197" cy="1248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Samuel\Google Drive\Dubna\Sans titre - 2 (1)W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8256" y="3023781"/>
              <a:ext cx="1039887" cy="322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C:\Users\Samuel\Google Drive\Dubna\E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126" y="4831336"/>
              <a:ext cx="939179" cy="454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e 1"/>
            <p:cNvGrpSpPr/>
            <p:nvPr/>
          </p:nvGrpSpPr>
          <p:grpSpPr>
            <a:xfrm>
              <a:off x="5241153" y="1933891"/>
              <a:ext cx="3405783" cy="3426551"/>
              <a:chOff x="5241153" y="1933891"/>
              <a:chExt cx="3405783" cy="3426551"/>
            </a:xfrm>
          </p:grpSpPr>
          <p:pic>
            <p:nvPicPr>
              <p:cNvPr id="13" name="Picture 4" descr="C:\Users\Samuel\Google Drive\Dubna\Sans titre - 6 JAR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4128" y="1933891"/>
                <a:ext cx="1455688" cy="1089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1153" y="2228011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C:\Users\Samuel\Google Drive\Dubna\Sans titre - 17-tick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98053" y="4450589"/>
                <a:ext cx="374650" cy="5016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6" descr="C:\Users\Samuel\Google Drive\Dubna\Sans titre - 16-docker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3746" y="3920527"/>
                <a:ext cx="1724109" cy="14399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7092280" y="2116433"/>
                <a:ext cx="15546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Claire Hand" panose="02000506040000020004" pitchFamily="50" charset="0"/>
                  </a:rPr>
                  <a:t>- Libraries</a:t>
                </a:r>
              </a:p>
              <a:p>
                <a:r>
                  <a:rPr lang="en-US" sz="1600" dirty="0">
                    <a:latin typeface="Claire Hand" panose="02000506040000020004" pitchFamily="50" charset="0"/>
                  </a:rPr>
                  <a:t>- http listener </a:t>
                </a:r>
              </a:p>
            </p:txBody>
          </p:sp>
        </p:grpSp>
      </p:grpSp>
      <p:sp>
        <p:nvSpPr>
          <p:cNvPr id="23" name="TextBox 7"/>
          <p:cNvSpPr txBox="1"/>
          <p:nvPr/>
        </p:nvSpPr>
        <p:spPr>
          <a:xfrm>
            <a:off x="1678191" y="5717360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29" name="TextBox 7"/>
          <p:cNvSpPr txBox="1"/>
          <p:nvPr/>
        </p:nvSpPr>
        <p:spPr>
          <a:xfrm>
            <a:off x="6003265" y="5663094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autonomous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79124" y="1700808"/>
            <a:ext cx="4165561" cy="4422945"/>
            <a:chOff x="1930477" y="1556792"/>
            <a:chExt cx="4165561" cy="44229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77" y="1556792"/>
              <a:ext cx="4165561" cy="4422945"/>
            </a:xfrm>
            <a:prstGeom prst="rect">
              <a:avLst/>
            </a:prstGeom>
          </p:spPr>
        </p:pic>
        <p:pic>
          <p:nvPicPr>
            <p:cNvPr id="28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555" y="1878322"/>
              <a:ext cx="1134546" cy="87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383" y="4509120"/>
              <a:ext cx="1618755" cy="11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3510000" y="3600000"/>
              <a:ext cx="393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v1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38000" y="3366000"/>
              <a:ext cx="252000" cy="2880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laire Hand" panose="02000506040000020004" pitchFamily="50" charset="0"/>
                </a:rPr>
                <a:t>v2</a:t>
              </a:r>
              <a:endParaRPr lang="en-US" sz="2400" dirty="0">
                <a:latin typeface="Claire Hand" panose="02000506040000020004" pitchFamily="50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autonomous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 descr="Résultat de recherche d'images pour &quot;scala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672138" y="2337729"/>
            <a:ext cx="2402223" cy="3052117"/>
            <a:chOff x="5672138" y="2337729"/>
            <a:chExt cx="2402223" cy="305211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138" y="2337729"/>
              <a:ext cx="2402223" cy="305211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2066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971600" y="2354221"/>
            <a:ext cx="2376264" cy="3019134"/>
            <a:chOff x="971600" y="2354221"/>
            <a:chExt cx="2376264" cy="30191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2068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9" descr="C:\Users\Samuel\Google Drive\Dubna\Sans titre - 30 (2)-car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958" y="5373529"/>
            <a:ext cx="929098" cy="71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C:\Users\Samuel\Google Drive\Dubna\Sans titre - 30 (2)-custome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98" y="5445224"/>
            <a:ext cx="1152128" cy="79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3131293" y="3118623"/>
            <a:ext cx="5950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-http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-rest</a:t>
            </a:r>
          </a:p>
          <a:p>
            <a:r>
              <a:rPr lang="en-US" sz="1200" dirty="0">
                <a:latin typeface="Claire Hand" panose="02000506040000020004" pitchFamily="50" charset="0"/>
              </a:rPr>
              <a:t>-</a:t>
            </a:r>
            <a:r>
              <a:rPr lang="en-US" sz="1200" dirty="0" err="1">
                <a:latin typeface="Claire Hand" panose="02000506040000020004" pitchFamily="50" charset="0"/>
              </a:rPr>
              <a:t>json</a:t>
            </a:r>
            <a:endParaRPr lang="en-US" sz="1200" dirty="0">
              <a:latin typeface="Claire Hand" panose="02000506040000020004" pitchFamily="50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29980" y="3141677"/>
            <a:ext cx="5950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>
                <a:solidFill>
                  <a:srgbClr val="DD4B08"/>
                </a:solidFill>
                <a:latin typeface="Claire Hand" panose="02000506040000020004" pitchFamily="50" charset="0"/>
              </a:rPr>
              <a:t>API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http-</a:t>
            </a:r>
          </a:p>
          <a:p>
            <a:pPr algn="r"/>
            <a:r>
              <a:rPr lang="en-US" sz="1200" dirty="0">
                <a:latin typeface="Claire Hand" panose="02000506040000020004" pitchFamily="50" charset="0"/>
              </a:rPr>
              <a:t>Rest-</a:t>
            </a:r>
          </a:p>
          <a:p>
            <a:pPr algn="r"/>
            <a:r>
              <a:rPr lang="en-US" sz="1200" dirty="0" err="1">
                <a:latin typeface="Claire Hand" panose="02000506040000020004" pitchFamily="50" charset="0"/>
              </a:rPr>
              <a:t>Json</a:t>
            </a:r>
            <a:r>
              <a:rPr lang="en-US" sz="1200" dirty="0">
                <a:latin typeface="Claire Hand" panose="02000506040000020004" pitchFamily="50" charset="0"/>
              </a:rPr>
              <a:t>-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00" y="2430000"/>
            <a:ext cx="2218062" cy="2885865"/>
          </a:xfrm>
          <a:prstGeom prst="rect">
            <a:avLst/>
          </a:prstGeom>
        </p:spPr>
      </p:pic>
      <p:pic>
        <p:nvPicPr>
          <p:cNvPr id="7" name="Image 6"/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99" y="2386405"/>
            <a:ext cx="2304976" cy="293150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hide implementation </a:t>
            </a:r>
            <a:r>
              <a:rPr lang="en-US" dirty="0" smtClean="0">
                <a:latin typeface="Claire Hand" panose="02000506040000020004" pitchFamily="50" charset="0"/>
              </a:rPr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528406" y="3356992"/>
            <a:ext cx="1130283" cy="3540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034573"/>
            <a:ext cx="1255041" cy="10306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73" y="3068960"/>
            <a:ext cx="1628567" cy="10306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4991" y="3365213"/>
            <a:ext cx="6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build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79556" y="3426655"/>
            <a:ext cx="92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testing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09" y="3068960"/>
            <a:ext cx="1368559" cy="112383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43956" y="3143587"/>
            <a:ext cx="1108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Deploy</a:t>
            </a:r>
          </a:p>
          <a:p>
            <a:pPr algn="ctr"/>
            <a:r>
              <a:rPr lang="en-US" sz="2000" dirty="0">
                <a:latin typeface="Claire Hand" panose="02000506040000020004" pitchFamily="50" charset="0"/>
              </a:rPr>
              <a:t>On dev/TEST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16736" y="3372847"/>
            <a:ext cx="701336" cy="354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33504" y="3403067"/>
            <a:ext cx="914760" cy="35406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901580"/>
            <a:ext cx="2016224" cy="12759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96508" y="3189955"/>
            <a:ext cx="12995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Deploy on</a:t>
            </a:r>
          </a:p>
          <a:p>
            <a:pPr algn="ctr"/>
            <a:r>
              <a:rPr lang="en-US" sz="2400" dirty="0">
                <a:latin typeface="Claire Hand" panose="02000506040000020004" pitchFamily="50" charset="0"/>
              </a:rPr>
              <a:t>prod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584748" y="5157192"/>
            <a:ext cx="3176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integration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Continuous deployment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4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14" y="1871298"/>
            <a:ext cx="5552274" cy="416420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31840" y="364502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6336" y="3491736"/>
            <a:ext cx="4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(2)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stateless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3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1376895"/>
            <a:ext cx="85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laire Hand" panose="02000506040000020004" pitchFamily="50" charset="0"/>
              </a:rPr>
              <a:t>Logs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04864"/>
            <a:ext cx="6699132" cy="4032448"/>
          </a:xfrm>
          <a:prstGeom prst="rect">
            <a:avLst/>
          </a:prstGeom>
        </p:spPr>
      </p:pic>
      <p:pic>
        <p:nvPicPr>
          <p:cNvPr id="410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2060848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337451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304" y="497065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268" y="2162719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050" y="209046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587" y="395251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291715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Highly </a:t>
            </a:r>
            <a:r>
              <a:rPr lang="en-US" dirty="0" smtClean="0">
                <a:latin typeface="Claire Hand" panose="02000506040000020004" pitchFamily="50" charset="0"/>
              </a:rPr>
              <a:t>observable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391039"/>
            <a:ext cx="4426212" cy="2664296"/>
          </a:xfrm>
          <a:prstGeom prst="rect">
            <a:avLst/>
          </a:prstGeom>
        </p:spPr>
      </p:pic>
      <p:pic>
        <p:nvPicPr>
          <p:cNvPr id="17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80" y="3134900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27" y="2918876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48" y="2990884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Résultat de recherche d'images pour &quot;file log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703" y="3062892"/>
            <a:ext cx="600001" cy="6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51520" y="1376895"/>
            <a:ext cx="285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Centralized logging</a:t>
            </a:r>
          </a:p>
        </p:txBody>
      </p:sp>
      <p:pic>
        <p:nvPicPr>
          <p:cNvPr id="7170" name="Picture 2" descr="Résultat de recherche d'images pour &quot;kibana logstash elasticsearch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4" y="3662893"/>
            <a:ext cx="1733550" cy="1704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Highly observable</a:t>
            </a:r>
            <a:endParaRPr lang="en-US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86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64704"/>
            <a:ext cx="5112568" cy="4650788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41300" y="13845"/>
            <a:ext cx="8458638" cy="607258"/>
          </a:xfrm>
        </p:spPr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Architectural style</a:t>
            </a:r>
            <a:endParaRPr lang="en-US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3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1300" y="1021805"/>
            <a:ext cx="1679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monitoring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Highly observable</a:t>
            </a:r>
            <a:endParaRPr lang="en-US" dirty="0">
              <a:latin typeface="Claire Hand" panose="02000506040000020004" pitchFamily="50" charset="0"/>
            </a:endParaRPr>
          </a:p>
        </p:txBody>
      </p:sp>
      <p:pic>
        <p:nvPicPr>
          <p:cNvPr id="18" name="Picture 2" descr="http://46zwyrvli634e39iq2l9mv8g.wpengine.netdna-cdn.com/wp-content/uploads/2015/04/9syf9vz54ec-khi41sge0hq6oqmaafkwdxvbncgzrq5ciif1ehycm4blv5ipaaplmbqxb-pbrsnvhsiqq6jfkvavf3dfwvimzkp-e1pfwptsweoc72iz0wmorwm6vbpemuls01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6" y="1734268"/>
            <a:ext cx="7223830" cy="330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Résultat de recherche d'images pour &quot;appdynamics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6003" y="5294484"/>
            <a:ext cx="960041" cy="78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92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1520" y="1376895"/>
            <a:ext cx="2237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Correlation ids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306735"/>
            <a:ext cx="6699132" cy="40324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956128" y="2322770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956030" y="2996952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60807" y="3573016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73191" y="4941168"/>
            <a:ext cx="822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CC"/>
                </a:solidFill>
                <a:latin typeface="Claire Hand" panose="02000506040000020004" pitchFamily="50" charset="0"/>
              </a:rPr>
              <a:t>ID 5678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1520" y="85438"/>
            <a:ext cx="8458638" cy="607258"/>
          </a:xfrm>
        </p:spPr>
        <p:txBody>
          <a:bodyPr>
            <a:norm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Highly </a:t>
            </a:r>
            <a:r>
              <a:rPr lang="en-US" dirty="0" smtClean="0">
                <a:latin typeface="Claire Hand" panose="02000506040000020004" pitchFamily="50" charset="0"/>
              </a:rPr>
              <a:t>observable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51720" y="1196752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17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Advantages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17831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83768" y="2397934"/>
            <a:ext cx="1661647" cy="2111186"/>
            <a:chOff x="5561667" y="2304545"/>
            <a:chExt cx="2402223" cy="305211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67" y="2304545"/>
              <a:ext cx="2402223" cy="30521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8532" y="2858075"/>
              <a:ext cx="920558" cy="283602"/>
            </a:xfrm>
            <a:prstGeom prst="rect">
              <a:avLst/>
            </a:prstGeom>
          </p:spPr>
        </p:pic>
        <p:pic>
          <p:nvPicPr>
            <p:cNvPr id="9" name="Picture 18" descr="Résultat de recherche d'images pour &quot;mysql&quot;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8893" y="4559383"/>
              <a:ext cx="943144" cy="393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683568" y="2443703"/>
            <a:ext cx="1643690" cy="2088371"/>
            <a:chOff x="971600" y="2354221"/>
            <a:chExt cx="2376264" cy="301913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354221"/>
              <a:ext cx="2376264" cy="301913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08335" y="2621257"/>
              <a:ext cx="1514475" cy="757238"/>
            </a:xfrm>
            <a:prstGeom prst="rect">
              <a:avLst/>
            </a:prstGeom>
          </p:spPr>
        </p:pic>
        <p:pic>
          <p:nvPicPr>
            <p:cNvPr id="13" name="Picture 20" descr="Résultat de recherche d'images pour &quot;mongodb&quot;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8335" y="4725144"/>
              <a:ext cx="1424254" cy="38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/>
          <p:cNvSpPr txBox="1"/>
          <p:nvPr/>
        </p:nvSpPr>
        <p:spPr>
          <a:xfrm>
            <a:off x="3339515" y="5228883"/>
            <a:ext cx="389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The right technology for the job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Claire Hand" panose="02000506040000020004" pitchFamily="50" charset="0"/>
              </a:rPr>
              <a:t>reduce technical debt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Polyglot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724128" y="4464775"/>
            <a:ext cx="295119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E95612"/>
                </a:solidFill>
                <a:latin typeface="Claire Hand" panose="02000506040000020004" pitchFamily="50" charset="0"/>
              </a:rPr>
              <a:t>Remove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E95612"/>
                </a:solidFill>
                <a:latin typeface="Claire Hand" panose="02000506040000020004" pitchFamily="50" charset="0"/>
              </a:rPr>
              <a:t>Add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E95612"/>
                </a:solidFill>
                <a:latin typeface="Claire Hand" panose="02000506040000020004" pitchFamily="50" charset="0"/>
              </a:rPr>
              <a:t>Replace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E95612"/>
                </a:solidFill>
                <a:latin typeface="Claire Hand" panose="02000506040000020004" pitchFamily="50" charset="0"/>
              </a:rPr>
              <a:t>Experimental microservice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E95612"/>
                </a:solidFill>
                <a:latin typeface="Claire Hand" panose="02000506040000020004" pitchFamily="50" charset="0"/>
              </a:rPr>
              <a:t>Grow at “no” cost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08720"/>
            <a:ext cx="5742500" cy="35327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Evolutionary </a:t>
            </a:r>
            <a:r>
              <a:rPr lang="en-US" dirty="0" smtClean="0">
                <a:latin typeface="Claire Hand" panose="02000506040000020004" pitchFamily="50" charset="0"/>
              </a:rPr>
              <a:t>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8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724128" y="2564904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69B7CD"/>
                </a:solidFill>
                <a:latin typeface="Claire Hand" panose="02000506040000020004" pitchFamily="50" charset="0"/>
              </a:rPr>
              <a:t>Nb</a:t>
            </a:r>
            <a:r>
              <a:rPr lang="en-US" sz="1400" dirty="0">
                <a:solidFill>
                  <a:srgbClr val="69B7CD"/>
                </a:solidFill>
                <a:latin typeface="Claire Hand" panose="02000506040000020004" pitchFamily="50" charset="0"/>
              </a:rPr>
              <a:t> users &gt; 500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000" y="1458000"/>
            <a:ext cx="5889229" cy="382962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Selective scalability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83750" y="1656148"/>
            <a:ext cx="573567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Smaller code base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Simpler to develop / test / deploy / scale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Start faster</a:t>
            </a:r>
          </a:p>
          <a:p>
            <a:endParaRPr lang="en-US" sz="2400" dirty="0">
              <a:latin typeface="Claire Hand" panose="02000506040000020004" pitchFamily="50" charset="0"/>
            </a:endParaRPr>
          </a:p>
          <a:p>
            <a:r>
              <a:rPr lang="en-US" sz="2400" dirty="0">
                <a:latin typeface="Claire Hand" panose="02000506040000020004" pitchFamily="50" charset="0"/>
              </a:rPr>
              <a:t>Easier for new developers</a:t>
            </a:r>
          </a:p>
        </p:txBody>
      </p:sp>
      <p:pic>
        <p:nvPicPr>
          <p:cNvPr id="11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00" y="162880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34080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88" y="3019076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:\Users\Samuel\Google Drive\Dubna\Sans titre - 17-ti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57057"/>
            <a:ext cx="374650" cy="50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vs small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4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/>
              <a:t>drawbacks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97254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899591" y="653760"/>
            <a:ext cx="73383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Distributed system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Consistency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Transaction</a:t>
            </a:r>
          </a:p>
          <a:p>
            <a:pPr marL="800100" lvl="1" indent="-342900">
              <a:buFontTx/>
              <a:buChar char="-"/>
            </a:pPr>
            <a:r>
              <a:rPr lang="en-US" sz="2000" dirty="0">
                <a:latin typeface="Claire Hand" panose="02000506040000020004" pitchFamily="50" charset="0"/>
              </a:rPr>
              <a:t>Request travelling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Slow (http)</a:t>
            </a:r>
          </a:p>
          <a:p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Requires an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Synchronous vs asynchronous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Integration tests</a:t>
            </a:r>
          </a:p>
        </p:txBody>
      </p:sp>
      <p:sp>
        <p:nvSpPr>
          <p:cNvPr id="3" name="TextBox 18"/>
          <p:cNvSpPr txBox="1"/>
          <p:nvPr/>
        </p:nvSpPr>
        <p:spPr>
          <a:xfrm>
            <a:off x="906487" y="4439412"/>
            <a:ext cx="73314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Conclusion: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The Microservices architecture is more complex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Than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a monolith. </a:t>
            </a: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Claire Hand" panose="02000506040000020004" pitchFamily="50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Claire Hand" panose="02000506040000020004" pitchFamily="50" charset="0"/>
              </a:rPr>
              <a:t>This the cost of growing and scaling easily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Drawbacks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267167"/>
            <a:ext cx="3016340" cy="69631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2233" y="644497"/>
            <a:ext cx="10118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laire Hand" panose="02000506040000020004" pitchFamily="50" charset="0"/>
              </a:rPr>
              <a:t>SOA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9712" y="2016378"/>
            <a:ext cx="1137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service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5833" y="1989592"/>
            <a:ext cx="133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oriented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4088" y="1963480"/>
            <a:ext cx="18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laire Hand" panose="02000506040000020004" pitchFamily="50" charset="0"/>
              </a:rPr>
              <a:t>architecture</a:t>
            </a:r>
            <a:endParaRPr lang="en-US" sz="2400" dirty="0"/>
          </a:p>
        </p:txBody>
      </p:sp>
      <p:sp>
        <p:nvSpPr>
          <p:cNvPr id="10" name="TextBox 13"/>
          <p:cNvSpPr txBox="1"/>
          <p:nvPr/>
        </p:nvSpPr>
        <p:spPr>
          <a:xfrm>
            <a:off x="3132870" y="3385791"/>
            <a:ext cx="3523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Modernized version of SOA</a:t>
            </a:r>
          </a:p>
        </p:txBody>
      </p:sp>
      <p:sp>
        <p:nvSpPr>
          <p:cNvPr id="12" name="TextBox 13"/>
          <p:cNvSpPr txBox="1"/>
          <p:nvPr/>
        </p:nvSpPr>
        <p:spPr>
          <a:xfrm>
            <a:off x="3117268" y="4392604"/>
            <a:ext cx="368036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laire Hand" panose="02000506040000020004" pitchFamily="50" charset="0"/>
              </a:rPr>
              <a:t>New world: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Speed of delivery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Scalability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Innovation / experimentation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laire Hand" panose="02000506040000020004" pitchFamily="50" charset="0"/>
              </a:rPr>
              <a:t>Cloud / </a:t>
            </a:r>
            <a:r>
              <a:rPr lang="en-US" sz="2000" dirty="0" err="1">
                <a:latin typeface="Claire Hand" panose="02000506040000020004" pitchFamily="50" charset="0"/>
              </a:rPr>
              <a:t>devops</a:t>
            </a:r>
            <a:endParaRPr lang="en-US" sz="2000" dirty="0">
              <a:latin typeface="Claire Hand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9712" y="3070701"/>
            <a:ext cx="5284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laire Hand" panose="02000506040000020004" pitchFamily="50" charset="0"/>
              </a:rPr>
              <a:t>Microservices ecosystem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9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08750" y="4975086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517166" y="4956177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300192" y="4833301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923928" y="1196752"/>
            <a:ext cx="1217262" cy="999592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453" y="3140968"/>
            <a:ext cx="1204232" cy="988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4854070" y="4378564"/>
            <a:ext cx="1768786" cy="5540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2377349" y="4279984"/>
            <a:ext cx="1768786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63656" y="4304127"/>
            <a:ext cx="1015746" cy="5191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9248" y="2381160"/>
            <a:ext cx="1015746" cy="51913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49845" y="3301042"/>
            <a:ext cx="142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laire Hand" panose="02000506040000020004" pitchFamily="50" charset="0"/>
              </a:rPr>
              <a:t>Load balancer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7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90585" y="4842745"/>
            <a:ext cx="1805656" cy="1142684"/>
            <a:chOff x="1858854" y="2859159"/>
            <a:chExt cx="1393031" cy="88156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3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3166195" y="4934109"/>
            <a:ext cx="1683076" cy="1065111"/>
            <a:chOff x="1858854" y="2859159"/>
            <a:chExt cx="1393031" cy="88156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6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266459" y="4905309"/>
            <a:ext cx="1877244" cy="1187987"/>
            <a:chOff x="1858854" y="2859159"/>
            <a:chExt cx="1393031" cy="8815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9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517166" y="1472126"/>
            <a:ext cx="2592288" cy="2128737"/>
            <a:chOff x="4481158" y="2261687"/>
            <a:chExt cx="1021556" cy="83888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22" name="Picture 21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014" y="2373012"/>
              <a:ext cx="544804" cy="418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24400">
            <a:off x="3866662" y="3997081"/>
            <a:ext cx="2449756" cy="4103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38619">
            <a:off x="1940526" y="3873764"/>
            <a:ext cx="2273963" cy="5540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15424" y="4023669"/>
            <a:ext cx="1508885" cy="465801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554365" y="2701097"/>
            <a:ext cx="1161651" cy="805159"/>
            <a:chOff x="3731320" y="3140968"/>
            <a:chExt cx="1426733" cy="98889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453" y="3140968"/>
              <a:ext cx="1204232" cy="988892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3731320" y="3301042"/>
              <a:ext cx="1426733" cy="718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Claire Hand" panose="02000506040000020004" pitchFamily="50" charset="0"/>
                </a:rPr>
                <a:t>Load balancer</a:t>
              </a: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Load balancer (client side)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2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10565" y="2804026"/>
            <a:ext cx="1913184" cy="837619"/>
            <a:chOff x="1510565" y="2804026"/>
            <a:chExt cx="1913184" cy="837619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10565" y="2804026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5366" y="2573516"/>
            <a:ext cx="1606423" cy="1569851"/>
            <a:chOff x="5335366" y="2573516"/>
            <a:chExt cx="1606423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4299774">
              <a:off x="4850938" y="3057944"/>
              <a:ext cx="1569851" cy="60099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635863" y="2918539"/>
              <a:ext cx="1305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register</a:t>
              </a: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724128" y="3775959"/>
            <a:ext cx="2079130" cy="1315748"/>
            <a:chOff x="1858854" y="2859159"/>
            <a:chExt cx="1393031" cy="8815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7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54741" y="2758052"/>
            <a:ext cx="2169008" cy="883593"/>
            <a:chOff x="1254741" y="2758052"/>
            <a:chExt cx="2169008" cy="883593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25030">
              <a:off x="1681853" y="2974784"/>
              <a:ext cx="1741896" cy="66686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254741" y="2758052"/>
              <a:ext cx="13059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I want TO TALK TO THE PRODUCT SERVICE !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56993" y="2524705"/>
            <a:ext cx="1693391" cy="1569851"/>
            <a:chOff x="5356993" y="2524705"/>
            <a:chExt cx="1693391" cy="156985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11925">
              <a:off x="4872565" y="3009133"/>
              <a:ext cx="1569851" cy="600996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724128" y="2757703"/>
              <a:ext cx="1326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laire Hand" panose="02000506040000020004" pitchFamily="50" charset="0"/>
                </a:rPr>
                <a:t>Here is the product service !</a:t>
              </a: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Service 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5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4" y="3573016"/>
            <a:ext cx="2079130" cy="13157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71600" y="3840146"/>
            <a:ext cx="1655704" cy="1359632"/>
            <a:chOff x="4481158" y="2261687"/>
            <a:chExt cx="1021556" cy="8388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0" name="Picture 9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2915816" y="1124744"/>
            <a:ext cx="2559408" cy="1619684"/>
            <a:chOff x="2915816" y="1124744"/>
            <a:chExt cx="2559408" cy="16196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816" y="1124744"/>
              <a:ext cx="2559408" cy="161968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154172" y="1700808"/>
              <a:ext cx="21993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laire Hand" panose="02000506040000020004" pitchFamily="50" charset="0"/>
                </a:rPr>
                <a:t>Service discovery</a:t>
              </a:r>
            </a:p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server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25030">
            <a:off x="1681853" y="2974784"/>
            <a:ext cx="1741896" cy="66686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11925">
            <a:off x="4666867" y="3019994"/>
            <a:ext cx="1569851" cy="6009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54741" y="2758052"/>
            <a:ext cx="1305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I want TO TALK TO THE PRODUCT SERVICE !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475224" y="2922800"/>
            <a:ext cx="154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laire Hand" panose="02000506040000020004" pitchFamily="50" charset="0"/>
              </a:rPr>
              <a:t>Here is one instance of product service 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699" y="3712846"/>
            <a:ext cx="2079130" cy="1315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841444"/>
            <a:ext cx="2079130" cy="1315748"/>
          </a:xfrm>
          <a:prstGeom prst="rect">
            <a:avLst/>
          </a:prstGeom>
        </p:spPr>
      </p:pic>
      <p:pic>
        <p:nvPicPr>
          <p:cNvPr id="7" name="Picture 7" descr="C:\Users\Samuel\Google Drive\Dubna\Sans titre - 30 (2)-vel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8" y="4133153"/>
            <a:ext cx="884341" cy="61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Service discovery (load balancing)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8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5284084" y="1582889"/>
            <a:ext cx="141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laire Hand" panose="02000506040000020004" pitchFamily="50" charset="0"/>
              </a:rPr>
              <a:t>Mobile app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753610" y="3122289"/>
            <a:ext cx="1771487" cy="1094351"/>
            <a:chOff x="3782383" y="2384501"/>
            <a:chExt cx="1831442" cy="115900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2383" y="2384501"/>
              <a:ext cx="1831442" cy="11590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968331" y="2710291"/>
              <a:ext cx="154224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API Gateway</a:t>
              </a:r>
            </a:p>
            <a:p>
              <a:pPr algn="ctr"/>
              <a:r>
                <a:rPr lang="en-US" sz="1400" dirty="0" err="1">
                  <a:latin typeface="Claire Hand" panose="02000506040000020004" pitchFamily="50" charset="0"/>
                </a:rPr>
                <a:t>e.G.</a:t>
              </a:r>
              <a:r>
                <a:rPr lang="en-US" sz="1400" dirty="0">
                  <a:latin typeface="Claire Hand" panose="02000506040000020004" pitchFamily="50" charset="0"/>
                </a:rPr>
                <a:t> (ZUUL)</a:t>
              </a:r>
              <a:endParaRPr lang="en-US" sz="1600" dirty="0">
                <a:latin typeface="Claire Hand" panose="02000506040000020004" pitchFamily="50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943804" y="5054582"/>
            <a:ext cx="1472144" cy="909431"/>
            <a:chOff x="1858854" y="2859159"/>
            <a:chExt cx="1393031" cy="88156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854" y="2859159"/>
              <a:ext cx="1393031" cy="881560"/>
            </a:xfrm>
            <a:prstGeom prst="rect">
              <a:avLst/>
            </a:prstGeom>
          </p:spPr>
        </p:pic>
        <p:pic>
          <p:nvPicPr>
            <p:cNvPr id="14" name="Picture 7" descr="C:\Users\Samuel\Google Drive\Dubna\Sans titre - 30 (2)-velo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555" y="2996952"/>
              <a:ext cx="1000435" cy="7014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2003063" y="4961882"/>
            <a:ext cx="1253713" cy="1078375"/>
            <a:chOff x="4481158" y="2261687"/>
            <a:chExt cx="1021556" cy="83888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1158" y="2261687"/>
              <a:ext cx="1021556" cy="838882"/>
            </a:xfrm>
            <a:prstGeom prst="rect">
              <a:avLst/>
            </a:prstGeom>
          </p:spPr>
        </p:pic>
        <p:pic>
          <p:nvPicPr>
            <p:cNvPr id="17" name="Picture 16" descr="C:\Users\Samuel\Google Drive\Dubna\Sans titre - 30 (2)-car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0620" y="2382562"/>
              <a:ext cx="840407" cy="64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/>
          <p:cNvGrpSpPr/>
          <p:nvPr/>
        </p:nvGrpSpPr>
        <p:grpSpPr>
          <a:xfrm>
            <a:off x="5764202" y="5054582"/>
            <a:ext cx="1184062" cy="949164"/>
            <a:chOff x="6157954" y="4977384"/>
            <a:chExt cx="1224136" cy="1005236"/>
          </a:xfrm>
        </p:grpSpPr>
        <p:pic>
          <p:nvPicPr>
            <p:cNvPr id="18" name="Picture 10" descr="C:\Users\Samuel\Google Drive\Dubna\Sans titre - 30 (2)-customer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5100430"/>
              <a:ext cx="1152128" cy="796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7954" y="4977384"/>
              <a:ext cx="1224136" cy="100523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2855176" y="1457669"/>
            <a:ext cx="1777991" cy="1098370"/>
            <a:chOff x="2617641" y="1329639"/>
            <a:chExt cx="1838166" cy="116325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1" y="1329639"/>
              <a:ext cx="1838166" cy="1163257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861738" y="1617857"/>
              <a:ext cx="1419758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laire Hand" panose="02000506040000020004" pitchFamily="50" charset="0"/>
                </a:rPr>
                <a:t>Browser UI</a:t>
              </a:r>
            </a:p>
            <a:p>
              <a:pPr algn="ctr"/>
              <a:r>
                <a:rPr lang="en-US" sz="1400" dirty="0">
                  <a:latin typeface="Claire Hand" panose="02000506040000020004" pitchFamily="50" charset="0"/>
                </a:rPr>
                <a:t>e.g. angular 2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95840" flipV="1">
            <a:off x="5278676" y="4584012"/>
            <a:ext cx="891923" cy="831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3761" flipV="1">
            <a:off x="3116494" y="4544937"/>
            <a:ext cx="913691" cy="812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4245428" y="4665548"/>
            <a:ext cx="891923" cy="8319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63996">
            <a:off x="3918027" y="2880567"/>
            <a:ext cx="728251" cy="679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37" y="1421069"/>
            <a:ext cx="1777991" cy="10983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35216">
            <a:off x="4927280" y="2896737"/>
            <a:ext cx="746024" cy="66313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laire Hand" panose="02000506040000020004" pitchFamily="50" charset="0"/>
              </a:rPr>
              <a:t>Api</a:t>
            </a:r>
            <a:r>
              <a:rPr lang="en-US" dirty="0">
                <a:latin typeface="Claire Hand" panose="02000506040000020004" pitchFamily="50" charset="0"/>
              </a:rPr>
              <a:t> </a:t>
            </a:r>
            <a:r>
              <a:rPr lang="en-US" dirty="0" smtClean="0">
                <a:latin typeface="Claire Hand" panose="02000506040000020004" pitchFamily="50" charset="0"/>
              </a:rPr>
              <a:t>Gateway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99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99592" y="692696"/>
            <a:ext cx="27210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Principles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Modularity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Autonomous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hide implementation details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Automation</a:t>
            </a: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Stateless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fr-FR" sz="1400" dirty="0" err="1">
                <a:latin typeface="Claire Hand" panose="02000506040000020004" pitchFamily="50" charset="0"/>
              </a:rPr>
              <a:t>highly</a:t>
            </a:r>
            <a:r>
              <a:rPr lang="fr-FR" sz="1400" dirty="0">
                <a:latin typeface="Claire Hand" panose="02000506040000020004" pitchFamily="50" charset="0"/>
              </a:rPr>
              <a:t>  observable</a:t>
            </a:r>
            <a:endParaRPr lang="en-US" sz="1400" dirty="0">
              <a:latin typeface="Claire Hand" panose="02000506040000020004" pitchFamily="5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5245" y="2420888"/>
            <a:ext cx="226876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advantages</a:t>
            </a:r>
            <a:r>
              <a:rPr lang="en-US" sz="2000" dirty="0">
                <a:latin typeface="Claire Hand" panose="02000506040000020004" pitchFamily="50" charset="0"/>
              </a:rPr>
              <a:t> 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Polyglot architecture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Evolutionary design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Selective scalability</a:t>
            </a:r>
            <a:endParaRPr lang="fr-FR" sz="1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1400" dirty="0">
                <a:latin typeface="Claire Hand" panose="02000506040000020004" pitchFamily="50" charset="0"/>
              </a:rPr>
              <a:t> </a:t>
            </a:r>
            <a:r>
              <a:rPr lang="en-US" sz="1400" dirty="0">
                <a:latin typeface="Claire Hand" panose="02000506040000020004" pitchFamily="50" charset="0"/>
              </a:rPr>
              <a:t>Big vs small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3928" y="3645024"/>
            <a:ext cx="292259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drawbacks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Distributed system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Synchronous</a:t>
            </a:r>
            <a:r>
              <a:rPr lang="fr-FR" sz="1400" dirty="0">
                <a:latin typeface="Claire Hand" panose="02000506040000020004" pitchFamily="50" charset="0"/>
              </a:rPr>
              <a:t> vs </a:t>
            </a:r>
            <a:r>
              <a:rPr lang="en-US" sz="1400" dirty="0">
                <a:latin typeface="Claire Hand" panose="02000506040000020004" pitchFamily="50" charset="0"/>
              </a:rPr>
              <a:t>asynchronous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Slow (http)</a:t>
            </a:r>
          </a:p>
          <a:p>
            <a:pPr marL="285750" indent="-28575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Requires an ecosystem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84168" y="5013176"/>
            <a:ext cx="189763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8C00"/>
                </a:solidFill>
                <a:latin typeface="Claire Hand" panose="02000506040000020004" pitchFamily="50" charset="0"/>
              </a:rPr>
              <a:t>ecosystem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Load balancer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Service discovery</a:t>
            </a:r>
          </a:p>
          <a:p>
            <a:pPr marL="342900" indent="-342900">
              <a:buBlip>
                <a:blip r:embed="rId2"/>
              </a:buBlip>
            </a:pPr>
            <a:r>
              <a:rPr lang="en-US" sz="1400" dirty="0">
                <a:latin typeface="Claire Hand" panose="02000506040000020004" pitchFamily="50" charset="0"/>
              </a:rPr>
              <a:t> </a:t>
            </a:r>
            <a:r>
              <a:rPr lang="en-US" sz="1400" dirty="0" err="1">
                <a:latin typeface="Claire Hand" panose="02000506040000020004" pitchFamily="50" charset="0"/>
              </a:rPr>
              <a:t>api</a:t>
            </a:r>
            <a:r>
              <a:rPr lang="en-US" sz="1400" dirty="0">
                <a:latin typeface="Claire Hand" panose="02000506040000020004" pitchFamily="50" charset="0"/>
              </a:rPr>
              <a:t> gateway</a:t>
            </a:r>
            <a:endParaRPr lang="fr-FR" sz="1400" dirty="0">
              <a:latin typeface="Claire Hand" panose="02000506040000020004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4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Ramgonda Desai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4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9" name="TextBox 7"/>
          <p:cNvSpPr txBox="1"/>
          <p:nvPr/>
        </p:nvSpPr>
        <p:spPr>
          <a:xfrm>
            <a:off x="1475656" y="3178042"/>
            <a:ext cx="1863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err="1">
                <a:latin typeface="Claire Hand" panose="02000506040000020004" pitchFamily="50" charset="0"/>
              </a:rPr>
              <a:t>monolith</a:t>
            </a:r>
            <a:endParaRPr lang="en-US" sz="3200" dirty="0"/>
          </a:p>
        </p:txBody>
      </p:sp>
      <p:sp>
        <p:nvSpPr>
          <p:cNvPr id="10" name="TextBox 7"/>
          <p:cNvSpPr txBox="1"/>
          <p:nvPr/>
        </p:nvSpPr>
        <p:spPr>
          <a:xfrm>
            <a:off x="5724128" y="3159804"/>
            <a:ext cx="26831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latin typeface="Claire Hand" panose="02000506040000020004" pitchFamily="50" charset="0"/>
              </a:rPr>
              <a:t>microservices</a:t>
            </a:r>
            <a:endParaRPr lang="en-US" sz="3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9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68" y="1268760"/>
            <a:ext cx="5212450" cy="4896544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 flipH="1" flipV="1">
            <a:off x="3122335" y="781032"/>
            <a:ext cx="783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endCxn id="33" idx="3"/>
          </p:cNvCxnSpPr>
          <p:nvPr/>
        </p:nvCxnSpPr>
        <p:spPr>
          <a:xfrm flipH="1" flipV="1">
            <a:off x="3932129" y="782982"/>
            <a:ext cx="3795" cy="5141562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4780867" y="781032"/>
            <a:ext cx="2" cy="511257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41646" y="1670043"/>
            <a:ext cx="2110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PRESENTATION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3840" y="3224658"/>
            <a:ext cx="231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BUSINESS LOGIC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4443" y="5183253"/>
            <a:ext cx="161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laire Hand" panose="02000506040000020004" pitchFamily="50" charset="0"/>
              </a:rPr>
              <a:t>DATABASE LAYER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32" name="TextBox 18"/>
          <p:cNvSpPr txBox="1"/>
          <p:nvPr/>
        </p:nvSpPr>
        <p:spPr>
          <a:xfrm>
            <a:off x="2239774" y="52137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A</a:t>
            </a:r>
          </a:p>
        </p:txBody>
      </p:sp>
      <p:sp>
        <p:nvSpPr>
          <p:cNvPr id="33" name="TextBox 18"/>
          <p:cNvSpPr txBox="1"/>
          <p:nvPr/>
        </p:nvSpPr>
        <p:spPr>
          <a:xfrm>
            <a:off x="3106262" y="52137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B</a:t>
            </a:r>
          </a:p>
        </p:txBody>
      </p:sp>
      <p:sp>
        <p:nvSpPr>
          <p:cNvPr id="34" name="TextBox 18"/>
          <p:cNvSpPr txBox="1"/>
          <p:nvPr/>
        </p:nvSpPr>
        <p:spPr>
          <a:xfrm>
            <a:off x="3994301" y="505044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c</a:t>
            </a:r>
          </a:p>
        </p:txBody>
      </p:sp>
      <p:sp>
        <p:nvSpPr>
          <p:cNvPr id="35" name="TextBox 18"/>
          <p:cNvSpPr txBox="1"/>
          <p:nvPr/>
        </p:nvSpPr>
        <p:spPr>
          <a:xfrm>
            <a:off x="4942775" y="52137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Module </a:t>
            </a:r>
          </a:p>
          <a:p>
            <a:pPr algn="ctr"/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Claire Hand" panose="02000506040000020004" pitchFamily="50" charset="0"/>
              </a:rPr>
              <a:t>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>
                <a:latin typeface="Claire Hand" panose="02000506040000020004" pitchFamily="50" charset="0"/>
              </a:rPr>
              <a:t>A </a:t>
            </a:r>
            <a:r>
              <a:rPr lang="fr-FR" dirty="0" err="1" smtClean="0">
                <a:latin typeface="Claire Hand" panose="02000506040000020004" pitchFamily="50" charset="0"/>
              </a:rPr>
              <a:t>monolith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amuel\Google Drive\Dubna\Sans titre - 26-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60848"/>
            <a:ext cx="3528392" cy="242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Samuel\Google Drive\Dubna\Sans titre - 27-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772816"/>
            <a:ext cx="4320480" cy="30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Samuel\Google Drive\Dubna\Sans titre - 28 (3) l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75" y="1124744"/>
            <a:ext cx="498374" cy="533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7"/>
          <p:cNvSpPr txBox="1"/>
          <p:nvPr/>
        </p:nvSpPr>
        <p:spPr>
          <a:xfrm>
            <a:off x="4143483" y="528003"/>
            <a:ext cx="66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>
                <a:latin typeface="Claire Hand" panose="02000506040000020004" pitchFamily="50" charset="0"/>
              </a:rPr>
              <a:t>VS</a:t>
            </a:r>
            <a:endParaRPr 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547664" y="5690865"/>
            <a:ext cx="1438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>
                <a:latin typeface="Claire Hand" panose="02000506040000020004" pitchFamily="50" charset="0"/>
              </a:rPr>
              <a:t>monolith</a:t>
            </a:r>
            <a:endParaRPr lang="en-US" sz="2400" dirty="0"/>
          </a:p>
        </p:txBody>
      </p:sp>
      <p:sp>
        <p:nvSpPr>
          <p:cNvPr id="7" name="TextBox 7"/>
          <p:cNvSpPr txBox="1"/>
          <p:nvPr/>
        </p:nvSpPr>
        <p:spPr>
          <a:xfrm>
            <a:off x="5796136" y="5690865"/>
            <a:ext cx="2051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Claire Hand" panose="02000506040000020004" pitchFamily="50" charset="0"/>
              </a:rPr>
              <a:t>microservices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25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04" y="1626986"/>
            <a:ext cx="3876352" cy="36414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35607" y="1838879"/>
            <a:ext cx="1897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PRESENTATION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97559" y="2912547"/>
            <a:ext cx="2081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90270" y="4642029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11" name="TextBox 16"/>
          <p:cNvSpPr txBox="1"/>
          <p:nvPr/>
        </p:nvSpPr>
        <p:spPr>
          <a:xfrm>
            <a:off x="3715420" y="15605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3537976" y="1863531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8822" y="2149722"/>
            <a:ext cx="3479173" cy="2201744"/>
          </a:xfrm>
          <a:prstGeom prst="rect">
            <a:avLst/>
          </a:prstGeom>
        </p:spPr>
      </p:pic>
      <p:sp>
        <p:nvSpPr>
          <p:cNvPr id="15" name="Ellipse 14"/>
          <p:cNvSpPr/>
          <p:nvPr/>
        </p:nvSpPr>
        <p:spPr>
          <a:xfrm>
            <a:off x="6092700" y="1926993"/>
            <a:ext cx="313902" cy="313902"/>
          </a:xfrm>
          <a:prstGeom prst="ellipse">
            <a:avLst/>
          </a:prstGeom>
          <a:solidFill>
            <a:schemeClr val="bg1"/>
          </a:solidFill>
          <a:ln>
            <a:solidFill>
              <a:srgbClr val="E3260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xtBox 16"/>
          <p:cNvSpPr txBox="1"/>
          <p:nvPr/>
        </p:nvSpPr>
        <p:spPr>
          <a:xfrm>
            <a:off x="5713757" y="167112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32607"/>
                </a:solidFill>
                <a:latin typeface="Claire Hand" panose="02000506040000020004" pitchFamily="50" charset="0"/>
              </a:rPr>
              <a:t>API</a:t>
            </a:r>
            <a:endParaRPr lang="en-US" sz="2400" dirty="0">
              <a:solidFill>
                <a:srgbClr val="E32607"/>
              </a:solidFill>
              <a:latin typeface="Claire Hand" panose="02000506040000020004" pitchFamily="50" charset="0"/>
            </a:endParaRPr>
          </a:p>
        </p:txBody>
      </p:sp>
      <p:cxnSp>
        <p:nvCxnSpPr>
          <p:cNvPr id="5" name="Connecteur droit 4"/>
          <p:cNvCxnSpPr/>
          <p:nvPr/>
        </p:nvCxnSpPr>
        <p:spPr>
          <a:xfrm>
            <a:off x="6321659" y="3250594"/>
            <a:ext cx="1715257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7"/>
          <p:cNvSpPr txBox="1"/>
          <p:nvPr/>
        </p:nvSpPr>
        <p:spPr>
          <a:xfrm>
            <a:off x="6411130" y="2277333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BUSINESS LOGIC </a:t>
            </a:r>
          </a:p>
          <a:p>
            <a:pPr algn="ctr"/>
            <a:r>
              <a:rPr lang="en-US" sz="1600" dirty="0">
                <a:latin typeface="Claire Hand" panose="02000506040000020004" pitchFamily="50" charset="0"/>
              </a:rPr>
              <a:t>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sp>
        <p:nvSpPr>
          <p:cNvPr id="22" name="TextBox 18"/>
          <p:cNvSpPr txBox="1"/>
          <p:nvPr/>
        </p:nvSpPr>
        <p:spPr>
          <a:xfrm>
            <a:off x="6492498" y="4260294"/>
            <a:ext cx="1458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laire Hand" panose="02000506040000020004" pitchFamily="50" charset="0"/>
              </a:rPr>
              <a:t>DATABASE LAYER</a:t>
            </a:r>
            <a:endParaRPr lang="en-US" sz="2000" dirty="0">
              <a:latin typeface="Claire Hand" panose="02000506040000020004" pitchFamily="50" charset="0"/>
            </a:endParaRPr>
          </a:p>
        </p:txBody>
      </p:sp>
      <p:pic>
        <p:nvPicPr>
          <p:cNvPr id="23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52089" r="-1633" b="-52089"/>
          <a:stretch/>
        </p:blipFill>
        <p:spPr>
          <a:xfrm>
            <a:off x="6406602" y="3396198"/>
            <a:ext cx="1510596" cy="1728192"/>
          </a:xfrm>
          <a:prstGeom prst="rect">
            <a:avLst/>
          </a:prstGeom>
        </p:spPr>
      </p:pic>
      <p:cxnSp>
        <p:nvCxnSpPr>
          <p:cNvPr id="24" name="Connecteur droit 23"/>
          <p:cNvCxnSpPr/>
          <p:nvPr/>
        </p:nvCxnSpPr>
        <p:spPr>
          <a:xfrm>
            <a:off x="3851878" y="2035270"/>
            <a:ext cx="2240822" cy="48674"/>
          </a:xfrm>
          <a:prstGeom prst="line">
            <a:avLst/>
          </a:prstGeom>
          <a:ln w="19050">
            <a:solidFill>
              <a:srgbClr val="E32607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7"/>
          <p:cNvSpPr txBox="1"/>
          <p:nvPr/>
        </p:nvSpPr>
        <p:spPr>
          <a:xfrm>
            <a:off x="3877401" y="1776167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latin typeface="Claire Hand" panose="02000506040000020004" pitchFamily="50" charset="0"/>
              </a:rPr>
              <a:t>consume</a:t>
            </a:r>
            <a:endParaRPr lang="en-US" sz="1400" dirty="0"/>
          </a:p>
        </p:txBody>
      </p:sp>
      <p:sp>
        <p:nvSpPr>
          <p:cNvPr id="26" name="TextBox 7"/>
          <p:cNvSpPr txBox="1"/>
          <p:nvPr/>
        </p:nvSpPr>
        <p:spPr>
          <a:xfrm>
            <a:off x="5240542" y="209204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Claire Hand" panose="02000506040000020004" pitchFamily="50" charset="0"/>
              </a:rPr>
              <a:t>Produce</a:t>
            </a:r>
            <a:endParaRPr lang="en-US" sz="1400" dirty="0"/>
          </a:p>
        </p:txBody>
      </p:sp>
      <p:sp>
        <p:nvSpPr>
          <p:cNvPr id="20" name="TextBox 7"/>
          <p:cNvSpPr txBox="1"/>
          <p:nvPr/>
        </p:nvSpPr>
        <p:spPr>
          <a:xfrm>
            <a:off x="1790270" y="5345856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1</a:t>
            </a:r>
            <a:endParaRPr lang="en-US" dirty="0"/>
          </a:p>
        </p:txBody>
      </p:sp>
      <p:sp>
        <p:nvSpPr>
          <p:cNvPr id="27" name="TextBox 7"/>
          <p:cNvSpPr txBox="1"/>
          <p:nvPr/>
        </p:nvSpPr>
        <p:spPr>
          <a:xfrm>
            <a:off x="6516285" y="5038079"/>
            <a:ext cx="1637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Claire Hand" panose="02000506040000020004" pitchFamily="50" charset="0"/>
              </a:rPr>
              <a:t>Microservice</a:t>
            </a:r>
            <a:r>
              <a:rPr lang="fr-FR" dirty="0">
                <a:latin typeface="Claire Hand" panose="02000506040000020004" pitchFamily="50" charset="0"/>
              </a:rPr>
              <a:t> 2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>
                <a:latin typeface="Claire Hand" panose="02000506040000020004" pitchFamily="50" charset="0"/>
              </a:rPr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85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159445" y="1052736"/>
            <a:ext cx="42847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Modularity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Autonomous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en-US" sz="2400" dirty="0">
                <a:latin typeface="Claire Hand" panose="02000506040000020004" pitchFamily="50" charset="0"/>
              </a:rPr>
              <a:t> hide implementation details</a:t>
            </a:r>
          </a:p>
          <a:p>
            <a:pPr marL="342900" indent="-342900">
              <a:buBlip>
                <a:blip r:embed="rId2"/>
              </a:buBlip>
            </a:pPr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automation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en-US" sz="2400" dirty="0">
                <a:latin typeface="Claire Hand" panose="02000506040000020004" pitchFamily="50" charset="0"/>
              </a:rPr>
              <a:t>Stateless</a:t>
            </a:r>
          </a:p>
          <a:p>
            <a:endParaRPr lang="fr-FR" sz="2400" dirty="0">
              <a:latin typeface="Claire Hand" panose="02000506040000020004" pitchFamily="50" charset="0"/>
            </a:endParaRPr>
          </a:p>
          <a:p>
            <a:pPr marL="342900" indent="-342900">
              <a:buBlip>
                <a:blip r:embed="rId2"/>
              </a:buBlip>
            </a:pPr>
            <a:r>
              <a:rPr lang="fr-FR" sz="2400" dirty="0">
                <a:latin typeface="Claire Hand" panose="02000506040000020004" pitchFamily="50" charset="0"/>
              </a:rPr>
              <a:t> </a:t>
            </a:r>
            <a:r>
              <a:rPr lang="fr-FR" sz="2400" dirty="0" err="1">
                <a:latin typeface="Claire Hand" panose="02000506040000020004" pitchFamily="50" charset="0"/>
              </a:rPr>
              <a:t>highly</a:t>
            </a:r>
            <a:r>
              <a:rPr lang="fr-FR" sz="2400" dirty="0">
                <a:latin typeface="Claire Hand" panose="02000506040000020004" pitchFamily="50" charset="0"/>
              </a:rPr>
              <a:t>  observable</a:t>
            </a:r>
            <a:endParaRPr lang="en-US" sz="2400" dirty="0">
              <a:latin typeface="Claire Hand" panose="02000506040000020004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laire Hand" panose="02000506040000020004" pitchFamily="50" charset="0"/>
              </a:rPr>
              <a:t>principles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4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Samuel\Google Drive\Dubna\Sans titre - 31 (3)--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348880"/>
            <a:ext cx="6703169" cy="3282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103" y="809418"/>
            <a:ext cx="371419" cy="3031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41" y="817848"/>
            <a:ext cx="371419" cy="3031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17848"/>
            <a:ext cx="371419" cy="303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978" y="817848"/>
            <a:ext cx="371419" cy="3031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58" y="817848"/>
            <a:ext cx="371419" cy="3031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38" y="812661"/>
            <a:ext cx="371419" cy="30314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laire Hand" panose="02000506040000020004" pitchFamily="50" charset="0"/>
              </a:rPr>
              <a:t>modularity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16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Cognizant_4x3">
  <a:themeElements>
    <a:clrScheme name="Cognizant">
      <a:dk1>
        <a:srgbClr val="50B3CF"/>
      </a:dk1>
      <a:lt1>
        <a:sysClr val="window" lastClr="FFFFFF"/>
      </a:lt1>
      <a:dk2>
        <a:srgbClr val="141414"/>
      </a:dk2>
      <a:lt2>
        <a:srgbClr val="FFFFFF"/>
      </a:lt2>
      <a:accent1>
        <a:srgbClr val="50B3CF"/>
      </a:accent1>
      <a:accent2>
        <a:srgbClr val="6DB33F"/>
      </a:accent2>
      <a:accent3>
        <a:srgbClr val="72CDF4"/>
      </a:accent3>
      <a:accent4>
        <a:srgbClr val="00728F"/>
      </a:accent4>
      <a:accent5>
        <a:srgbClr val="387C2C"/>
      </a:accent5>
      <a:accent6>
        <a:srgbClr val="DF7A1C"/>
      </a:accent6>
      <a:hlink>
        <a:srgbClr val="D36522"/>
      </a:hlink>
      <a:folHlink>
        <a:srgbClr val="66C2E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ognizant">
        <a:dk1>
          <a:srgbClr val="50B3CF"/>
        </a:dk1>
        <a:lt1>
          <a:sysClr val="window" lastClr="FFFFFF"/>
        </a:lt1>
        <a:dk2>
          <a:srgbClr val="141414"/>
        </a:dk2>
        <a:lt2>
          <a:srgbClr val="FFFFFF"/>
        </a:lt2>
        <a:accent1>
          <a:srgbClr val="50B3CF"/>
        </a:accent1>
        <a:accent2>
          <a:srgbClr val="6DB33F"/>
        </a:accent2>
        <a:accent3>
          <a:srgbClr val="72CDF4"/>
        </a:accent3>
        <a:accent4>
          <a:srgbClr val="00728F"/>
        </a:accent4>
        <a:accent5>
          <a:srgbClr val="387C2C"/>
        </a:accent5>
        <a:accent6>
          <a:srgbClr val="DF7A1C"/>
        </a:accent6>
        <a:hlink>
          <a:srgbClr val="D36522"/>
        </a:hlink>
        <a:folHlink>
          <a:srgbClr val="66C2EF"/>
        </a:folHlink>
      </a:clrScheme>
    </a:extraClrScheme>
  </a:extraClrSchemeLst>
  <a:extLst>
    <a:ext uri="{05A4C25C-085E-4340-85A3-A5531E510DB2}">
      <thm15:themeFamily xmlns:thm15="http://schemas.microsoft.com/office/thememl/2012/main" name="Cognizant-UPS-DevOpsV1.0" id="{5E312921-C448-479D-9B3D-F9BF617B6FB2}" vid="{B6F8FBB2-C393-4D8A-96AF-2DDDC6057C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Cognizant-UPS-DevOpsV1.0</Template>
  <TotalTime>3809</TotalTime>
  <Words>514</Words>
  <Application>Microsoft Office PowerPoint</Application>
  <PresentationFormat>On-screen Show (4:3)</PresentationFormat>
  <Paragraphs>246</Paragraphs>
  <Slides>38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ＭＳ Ｐゴシック</vt:lpstr>
      <vt:lpstr>Calibri</vt:lpstr>
      <vt:lpstr>Claire Hand</vt:lpstr>
      <vt:lpstr>3_Cognizant_4x3</vt:lpstr>
      <vt:lpstr>PowerPoint Presentation</vt:lpstr>
      <vt:lpstr>Architectural style</vt:lpstr>
      <vt:lpstr>PowerPoint Presentation</vt:lpstr>
      <vt:lpstr>Difference</vt:lpstr>
      <vt:lpstr>A monolith </vt:lpstr>
      <vt:lpstr>PowerPoint Presentation</vt:lpstr>
      <vt:lpstr>microservices</vt:lpstr>
      <vt:lpstr>principles</vt:lpstr>
      <vt:lpstr>modularity</vt:lpstr>
      <vt:lpstr>modularity</vt:lpstr>
      <vt:lpstr>Modularity (TEAM)</vt:lpstr>
      <vt:lpstr>autonomous</vt:lpstr>
      <vt:lpstr>autonomous</vt:lpstr>
      <vt:lpstr>autonomous</vt:lpstr>
      <vt:lpstr>hide implementation details</vt:lpstr>
      <vt:lpstr>automation</vt:lpstr>
      <vt:lpstr>stateless</vt:lpstr>
      <vt:lpstr>Highly observable</vt:lpstr>
      <vt:lpstr>Highly observable</vt:lpstr>
      <vt:lpstr>Highly observable</vt:lpstr>
      <vt:lpstr>Highly observable</vt:lpstr>
      <vt:lpstr>principles</vt:lpstr>
      <vt:lpstr>Advantages</vt:lpstr>
      <vt:lpstr>Polyglot architecture</vt:lpstr>
      <vt:lpstr>Evolutionary design</vt:lpstr>
      <vt:lpstr>Selective scalability</vt:lpstr>
      <vt:lpstr>Big vs small</vt:lpstr>
      <vt:lpstr>drawbacks</vt:lpstr>
      <vt:lpstr>Drawbacks</vt:lpstr>
      <vt:lpstr>PowerPoint Presentation</vt:lpstr>
      <vt:lpstr>Load balancer</vt:lpstr>
      <vt:lpstr>Load balancer (client side)</vt:lpstr>
      <vt:lpstr>Service discovery</vt:lpstr>
      <vt:lpstr>Service discovery</vt:lpstr>
      <vt:lpstr>Service discovery (load balancing)</vt:lpstr>
      <vt:lpstr>Api Gateway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microservices</dc:title>
  <dc:creator>Samuel Masué</dc:creator>
  <cp:lastModifiedBy>Desai, Ramgonda (Cognizant)</cp:lastModifiedBy>
  <cp:revision>149</cp:revision>
  <dcterms:created xsi:type="dcterms:W3CDTF">2016-09-17T19:34:21Z</dcterms:created>
  <dcterms:modified xsi:type="dcterms:W3CDTF">2019-08-01T02:41:24Z</dcterms:modified>
</cp:coreProperties>
</file>